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jpg" ContentType="image/jpg"/>
  <Override PartName="/ppt/media/image10.jpg" ContentType="image/jpg"/>
  <Override PartName="/ppt/media/image20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81" r:id="rId5"/>
    <p:sldId id="282" r:id="rId6"/>
    <p:sldId id="283" r:id="rId7"/>
    <p:sldId id="284" r:id="rId8"/>
    <p:sldId id="287" r:id="rId9"/>
    <p:sldId id="288" r:id="rId10"/>
    <p:sldId id="290" r:id="rId11"/>
    <p:sldId id="291" r:id="rId12"/>
    <p:sldId id="292" r:id="rId13"/>
    <p:sldId id="262" r:id="rId14"/>
    <p:sldId id="280" r:id="rId15"/>
    <p:sldId id="274" r:id="rId16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26C7DB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5C0FC-9F59-4FA5-870C-343A4B27F5A3}" v="2" dt="2021-12-22T01:17:32.7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4558"/>
  </p:normalViewPr>
  <p:slideViewPr>
    <p:cSldViewPr>
      <p:cViewPr varScale="1">
        <p:scale>
          <a:sx n="70" d="100"/>
          <a:sy n="70" d="100"/>
        </p:scale>
        <p:origin x="1272" y="53"/>
      </p:cViewPr>
      <p:guideLst>
        <p:guide orient="horz" pos="2872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a.hervella" userId="S::samira.hervella_thevalley.es#ext#@barrabesnext.onmicrosoft.com::bfe2b0a9-34e0-4e90-b8ac-b0d086ebb119" providerId="AD" clId="Web-{7C95C0FC-9F59-4FA5-870C-343A4B27F5A3}"/>
    <pc:docChg chg="modSld">
      <pc:chgData name="samira.hervella" userId="S::samira.hervella_thevalley.es#ext#@barrabesnext.onmicrosoft.com::bfe2b0a9-34e0-4e90-b8ac-b0d086ebb119" providerId="AD" clId="Web-{7C95C0FC-9F59-4FA5-870C-343A4B27F5A3}" dt="2021-12-22T01:17:32.797" v="1"/>
      <pc:docMkLst>
        <pc:docMk/>
      </pc:docMkLst>
      <pc:sldChg chg="addSp modSp mod modClrScheme chgLayout">
        <pc:chgData name="samira.hervella" userId="S::samira.hervella_thevalley.es#ext#@barrabesnext.onmicrosoft.com::bfe2b0a9-34e0-4e90-b8ac-b0d086ebb119" providerId="AD" clId="Web-{7C95C0FC-9F59-4FA5-870C-343A4B27F5A3}" dt="2021-12-22T01:17:32.797" v="1"/>
        <pc:sldMkLst>
          <pc:docMk/>
          <pc:sldMk cId="241422590" sldId="281"/>
        </pc:sldMkLst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2" creationId="{232C9637-B285-B541-B801-30F61BA5259D}"/>
          </ac:spMkLst>
        </pc:spChg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3" creationId="{E5C501FD-9ECA-6A45-9519-CAF09CC7322C}"/>
          </ac:spMkLst>
        </pc:spChg>
        <pc:spChg chg="add">
          <ac:chgData name="samira.hervella" userId="S::samira.hervella_thevalley.es#ext#@barrabesnext.onmicrosoft.com::bfe2b0a9-34e0-4e90-b8ac-b0d086ebb119" providerId="AD" clId="Web-{7C95C0FC-9F59-4FA5-870C-343A4B27F5A3}" dt="2021-12-22T01:17:11.921" v="0"/>
          <ac:spMkLst>
            <pc:docMk/>
            <pc:sldMk cId="241422590" sldId="281"/>
            <ac:spMk id="4" creationId="{AD296C71-2AED-42F8-B5A7-848794690F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092" y="4815225"/>
            <a:ext cx="3108045" cy="59443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0187" y="2692123"/>
            <a:ext cx="7557634" cy="1414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447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luis@lubay.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32C9637-B285-B541-B801-30F61BA52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14" y="2425700"/>
            <a:ext cx="6375435" cy="1635232"/>
          </a:xfrm>
        </p:spPr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142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071" y="1968500"/>
            <a:ext cx="8763000" cy="1170379"/>
          </a:xfrm>
        </p:spPr>
        <p:txBody>
          <a:bodyPr/>
          <a:lstStyle/>
          <a:p>
            <a:r>
              <a:rPr lang="es-ES" sz="1600" dirty="0"/>
              <a:t>Como hemos comentado previamente nos centraremos en </a:t>
            </a:r>
            <a:r>
              <a:rPr lang="es-ES" sz="1600" dirty="0">
                <a:effectLst/>
              </a:rPr>
              <a:t>modelos que aprenden con datos etiquetados</a:t>
            </a:r>
            <a:r>
              <a:rPr lang="es-ES" sz="1600" dirty="0"/>
              <a:t>. Para este tipo de modelos l</a:t>
            </a:r>
            <a:r>
              <a:rPr lang="es-ES" sz="1600" dirty="0">
                <a:effectLst/>
              </a:rPr>
              <a:t>a librería más utilizada</a:t>
            </a:r>
            <a:r>
              <a:rPr lang="es-ES" sz="1600" dirty="0"/>
              <a:t>, y probablemente la mejor, </a:t>
            </a:r>
            <a:r>
              <a:rPr lang="es-ES" sz="1600" dirty="0">
                <a:effectLst/>
              </a:rPr>
              <a:t>es </a:t>
            </a:r>
            <a:r>
              <a:rPr lang="es-ES" sz="1600" dirty="0" err="1">
                <a:effectLst/>
              </a:rPr>
              <a:t>Scikit-learn</a:t>
            </a:r>
            <a:r>
              <a:rPr lang="es-ES" sz="1600" dirty="0">
                <a:effectLst/>
              </a:rPr>
              <a:t>.</a:t>
            </a:r>
            <a:r>
              <a:rPr lang="es-ES" sz="1600" dirty="0"/>
              <a:t> En lo que resta de la sección actual haremos una introducción a esta librería, dicha introducción la vamos a dividir en 3 partes: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Scikit-learn</a:t>
            </a: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10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D0AE3E-2F04-D934-AC0A-ABB23C754411}"/>
              </a:ext>
            </a:extLst>
          </p:cNvPr>
          <p:cNvSpPr txBox="1"/>
          <p:nvPr/>
        </p:nvSpPr>
        <p:spPr>
          <a:xfrm>
            <a:off x="908050" y="3919357"/>
            <a:ext cx="8763000" cy="2333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Las bases de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Preprocesamiento con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Métricas y evaluación con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1300" indent="-228600" algn="l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endParaRPr lang="es-ES" sz="1000" b="1" spc="35" dirty="0">
              <a:solidFill>
                <a:srgbClr val="D0143D"/>
              </a:solidFill>
              <a:latin typeface="Montserrat" pitchFamily="2" charset="77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4624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" name="object 3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Contacto: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lang="es-ES" sz="2800" u="heavy" spc="30" dirty="0">
                <a:solidFill>
                  <a:srgbClr val="607D8B"/>
                </a:solidFill>
                <a:uFill>
                  <a:solidFill>
                    <a:srgbClr val="607D8B"/>
                  </a:solidFill>
                </a:uFill>
                <a:latin typeface="Verdana"/>
                <a:cs typeface="Verdana"/>
                <a:hlinkClick r:id="rId4"/>
              </a:rPr>
              <a:t>luis@lubay.es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C35006D5-C8B9-3423-9AC6-7B4DC6C16E1D}"/>
              </a:ext>
            </a:extLst>
          </p:cNvPr>
          <p:cNvSpPr txBox="1">
            <a:spLocks/>
          </p:cNvSpPr>
          <p:nvPr/>
        </p:nvSpPr>
        <p:spPr>
          <a:xfrm>
            <a:off x="552415" y="2425700"/>
            <a:ext cx="5308636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Data Science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950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0CC32039-B94C-1CEF-F592-3ACF222B0D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14" y="2425700"/>
            <a:ext cx="6375435" cy="1635232"/>
          </a:xfrm>
        </p:spPr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9701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B55CE2E-6CDE-1E4D-86B7-3A6E29B4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31A78E-34C3-7149-ACFB-54598A7747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299821"/>
            <a:ext cx="6781800" cy="234080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spc="105" dirty="0"/>
              <a:t>IA vs Machine Learning vs Deep Learning</a:t>
            </a:r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1.1 ¿Por qué usar Machine Learning?</a:t>
            </a:r>
            <a:br>
              <a:rPr lang="es-ES" spc="105" dirty="0"/>
            </a:br>
            <a:endParaRPr lang="es-ES" sz="2000" spc="105" dirty="0"/>
          </a:p>
          <a:p>
            <a:pPr marL="457200" indent="-457200">
              <a:buFont typeface="+mj-lt"/>
              <a:buAutoNum type="arabicPeriod"/>
            </a:pPr>
            <a:r>
              <a:rPr lang="es-ES" sz="2000" spc="105" dirty="0"/>
              <a:t>Tipos de Machine Learning</a:t>
            </a:r>
          </a:p>
          <a:p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2.1 Supervisado vs No Supervisado</a:t>
            </a:r>
            <a:br>
              <a:rPr lang="es-ES" spc="105" dirty="0"/>
            </a:br>
            <a:r>
              <a:rPr lang="es-ES" spc="105" dirty="0"/>
              <a:t>	2.2 </a:t>
            </a:r>
            <a:r>
              <a:rPr lang="es-ES" spc="105" dirty="0" err="1"/>
              <a:t>Batch</a:t>
            </a:r>
            <a:r>
              <a:rPr lang="es-ES" spc="105" dirty="0"/>
              <a:t> Learning vs Online Learning</a:t>
            </a:r>
            <a:br>
              <a:rPr lang="es-ES" spc="105" dirty="0"/>
            </a:br>
            <a:r>
              <a:rPr lang="es-ES" spc="105" dirty="0"/>
              <a:t>	2.3 Cosas que pueden salir mal en ML</a:t>
            </a:r>
          </a:p>
          <a:p>
            <a:pPr marL="457200" indent="-457200">
              <a:buFont typeface="+mj-lt"/>
              <a:buAutoNum type="arabicPeriod"/>
            </a:pPr>
            <a:endParaRPr lang="es-ES" sz="2800" spc="105" dirty="0"/>
          </a:p>
          <a:p>
            <a:r>
              <a:rPr lang="es-ES" sz="2000" spc="105" dirty="0"/>
              <a:t>3.  </a:t>
            </a:r>
            <a:r>
              <a:rPr lang="es-ES" sz="2000" spc="105" dirty="0" err="1"/>
              <a:t>Scikit</a:t>
            </a:r>
            <a:r>
              <a:rPr lang="es-ES" sz="2000" spc="105" dirty="0"/>
              <a:t> </a:t>
            </a:r>
            <a:r>
              <a:rPr lang="es-ES" sz="2000" spc="105" dirty="0" err="1"/>
              <a:t>Learn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9B7169A-05ED-BF71-CD8D-D6D766242C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123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interior, juguete, niño, pequeño&#10;&#10;Descripción generada automáticamente">
            <a:extLst>
              <a:ext uri="{FF2B5EF4-FFF2-40B4-BE49-F238E27FC236}">
                <a16:creationId xmlns:a16="http://schemas.microsoft.com/office/drawing/2014/main" id="{9C96D6D7-77E7-4AF5-56AB-64A1D78DD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2000509"/>
            <a:ext cx="5041876" cy="2836055"/>
          </a:xfrm>
          <a:prstGeom prst="rect">
            <a:avLst/>
          </a:prstGeom>
        </p:spPr>
      </p:pic>
      <p:pic>
        <p:nvPicPr>
          <p:cNvPr id="1026" name="Picture 2" descr="Neural networks – TikZ.net">
            <a:extLst>
              <a:ext uri="{FF2B5EF4-FFF2-40B4-BE49-F238E27FC236}">
                <a16:creationId xmlns:a16="http://schemas.microsoft.com/office/drawing/2014/main" id="{C4FDFC2E-4365-4E41-8CAE-EC46A7B2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200" y="2882900"/>
            <a:ext cx="3807670" cy="27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IA vs Machine Learning vs Deep Learning</a:t>
            </a: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5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21" name="Imagen 20" descr="Imagen que contiene computadora, dibujo&#10;&#10;Descripción generada automáticamente">
            <a:extLst>
              <a:ext uri="{FF2B5EF4-FFF2-40B4-BE49-F238E27FC236}">
                <a16:creationId xmlns:a16="http://schemas.microsoft.com/office/drawing/2014/main" id="{F4BE6312-3137-2E04-0B69-93E2B3A5D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263"/>
            <a:ext cx="5476387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C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¿Por </a:t>
            </a:r>
            <a:r>
              <a:rPr lang="en-US" sz="3200" dirty="0" err="1">
                <a:solidFill>
                  <a:schemeClr val="tx1"/>
                </a:solidFill>
              </a:rPr>
              <a:t>qué</a:t>
            </a:r>
            <a:r>
              <a:rPr lang="en-US" sz="3200" dirty="0">
                <a:solidFill>
                  <a:schemeClr val="tx1"/>
                </a:solidFill>
              </a:rPr>
              <a:t> usar Machine Learning?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6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2050" name="Picture 2" descr="5 consejos para evitar que tus emails caigan en la bandeja de Spam">
            <a:extLst>
              <a:ext uri="{FF2B5EF4-FFF2-40B4-BE49-F238E27FC236}">
                <a16:creationId xmlns:a16="http://schemas.microsoft.com/office/drawing/2014/main" id="{23DB5261-72D4-729B-3118-71207DFD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2143664"/>
            <a:ext cx="65913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F0217E-94D7-2289-FCDE-13EE07889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856327"/>
            <a:ext cx="4406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C8BB12-EA2B-625A-63D2-496D8729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130300"/>
            <a:ext cx="8760711" cy="859611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3FB4379F-9D76-8364-8E11-DBB90E1F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834"/>
            <a:ext cx="108077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C8BB12-EA2B-625A-63D2-496D8729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130300"/>
            <a:ext cx="8760711" cy="859611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A11042F-E764-99CF-D3C5-03350FE8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834"/>
            <a:ext cx="108077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153791A2-FCD0-F8AA-151B-417D13854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834"/>
            <a:ext cx="108077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9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</TotalTime>
  <Words>195</Words>
  <Application>Microsoft Office PowerPoint</Application>
  <PresentationFormat>Personalizado</PresentationFormat>
  <Paragraphs>30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Helvetica Neue</vt:lpstr>
      <vt:lpstr>Montserrat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IA vs Machine Learning vs Deep Learning</vt:lpstr>
      <vt:lpstr>¿Por qué usar Machine Learning?</vt:lpstr>
      <vt:lpstr>Presentación de PowerPoint</vt:lpstr>
      <vt:lpstr>Presentación de PowerPoint</vt:lpstr>
      <vt:lpstr>Presentación de PowerPoint</vt:lpstr>
      <vt:lpstr>Scikit-learn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cp:lastModifiedBy>Sastre Roca Luis</cp:lastModifiedBy>
  <cp:revision>48</cp:revision>
  <dcterms:created xsi:type="dcterms:W3CDTF">2021-05-28T10:18:10Z</dcterms:created>
  <dcterms:modified xsi:type="dcterms:W3CDTF">2022-11-01T20:51:38Z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